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9" r:id="rId3"/>
    <p:sldId id="265" r:id="rId4"/>
    <p:sldId id="256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75" autoAdjust="0"/>
    <p:restoredTop sz="93203" autoAdjust="0"/>
  </p:normalViewPr>
  <p:slideViewPr>
    <p:cSldViewPr snapToGrid="0">
      <p:cViewPr varScale="1">
        <p:scale>
          <a:sx n="99" d="100"/>
          <a:sy n="99" d="100"/>
        </p:scale>
        <p:origin x="75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12121F-FF5C-4910-8BBD-FE12635C48D3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6A3E37-EFC9-440B-A39F-FBAB032DF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626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27C5EE-9685-40E3-B3F0-FBD5607096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813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774C1-B850-4D0E-9888-AA5A73065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FA1FE7-4AA9-4072-A164-9456020F81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46D64-AB9A-47D1-A2F0-FA791CA5E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FFD1D-2DAB-42F9-A43E-4C8AA0B52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7CF56F-AEC4-4CD4-99F8-AF9695388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962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C8E21-990B-4CC6-9385-A1FB78452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076087-A28B-4C5A-A3C5-E321E1A20D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4C0DA-6A2F-45B5-82CF-B33A2D41F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AB848-0D6D-475C-B7C1-D4945C7E1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4B347-FC0F-4E50-8A13-E98F91144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88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694A44-374B-46E1-BD40-053089A9F0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B940B0-6FA1-4812-AA96-F4EE36DC4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9FA4B-86D0-4394-90AD-7BA6DCBA4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E76A3-F517-4666-9E99-75FD25BC7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87AEC-64C8-431F-93E1-73576481F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BF79F-B9F6-4419-8A4A-5F3B623D0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F376F-6364-4B31-9617-D5FC4694A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3F69B-B7AA-49CB-8147-375270841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05B7D-2FB1-49F9-A9E2-C3AEA5542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A4773-76F0-424A-AC12-5ECA13F48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86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F323D-DC69-4BDE-8865-0C682AB32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3D7757-1D18-44AB-959A-59381881E3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2CC08-C50F-4FED-A1CD-CBE333485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84F444-DA06-4FCE-A03D-A420E92D8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54432-2D9C-4FBD-B4AA-B41874BA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132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029C7-FF47-4657-AF66-F8C67527F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E848D-991F-4FDB-B9F1-6722588AFE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2E00B-DCAF-4CE5-9871-015CBC6DBC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106692-2E56-4B17-BCCE-39342C612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B676B1-F0FC-40D7-875B-5ADE36BB7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9540E6-1354-4F35-AC15-6268C526C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18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F1AD-26FA-474E-95B4-7339D1EE9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EDB724-AF14-4AA6-B7FD-4A2043D020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05BC57-E30D-43B6-ADA7-6B8826A589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0C0ECD-EB97-438E-8C5D-99653CDCEE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BBC17-EC2B-4456-BBF2-3D784A9065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322DA8-BBAA-475F-803B-2B5C569F1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CB8DCD-3717-46AA-B7F7-3C66B70E9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B37D89-06D6-4518-B26D-3093819E2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79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3D8B9-1AB2-4B0D-A7C1-2DF4E01AF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2E5291-2314-4575-B4CA-DE12E9A03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7BCF25-10B6-4926-B10C-8A68E2336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0DC00A-5B17-468A-8D7F-5098C8EE9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5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78FBAA-4464-48BC-AF7D-5D372469D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E81DC9-4A2C-4B45-9CAA-0769A85BE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7CB102-330F-455F-B066-2A7B7F1DC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456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83426-EB1D-4F89-93C9-454787169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34A8F-B8F5-4DA2-8D01-89E1DEE3E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114A4E-2F45-4E57-97A0-ED1A31F728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A5A25-46C7-4DFC-8890-376765E22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DE3CB5-249A-43B0-A854-C2273F517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0FC08-1058-4196-9438-8DE67CA77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55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06F6E-AE6D-48A2-856E-1DBC533B8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2964B4-8598-4E15-9CAA-D4F85030A9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BE993A-4D57-4560-817A-E64134CF6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CA9466-4A81-4297-A60B-FD531E9B9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2E5924-EB24-40FF-8286-6AA13BE41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0B6A32-E684-4068-9426-40DBD98C7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53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DDB2AA-A243-4A0C-87FE-6E7D02A55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65B160-7A66-4D7E-88E5-C74688CC8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1623E-C9D0-4549-9AA0-AA169EEB0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15E29-7D3C-4D3B-BF4B-1E234EB9037C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13A5C-08AB-433B-8355-A35911319E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4346B-001E-48A4-A3CB-251984C926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FB9A8-604E-43B1-82A4-6C6147AD7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49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8AD1A6-B435-446F-BD31-DDBEFB987776}"/>
              </a:ext>
            </a:extLst>
          </p:cNvPr>
          <p:cNvSpPr txBox="1"/>
          <p:nvPr/>
        </p:nvSpPr>
        <p:spPr>
          <a:xfrm>
            <a:off x="195943" y="2228671"/>
            <a:ext cx="118001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ctr" rtl="0"/>
            <a:r>
              <a:rPr lang="en-US" sz="3600" b="1" i="0" u="none" strike="noStrike" baseline="0">
                <a:latin typeface="Verdana" panose="020B0604030504040204" pitchFamily="34" charset="0"/>
                <a:ea typeface="Verdana" panose="020B0604030504040204" pitchFamily="34" charset="0"/>
              </a:rPr>
              <a:t>Development of Genomic Resources for Management of Verticillium wilt of Potato</a:t>
            </a:r>
            <a:endParaRPr lang="en-US" sz="3600" b="1" i="0" u="none" strike="noStrike" baseline="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228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355AD7-31CB-4D7E-95D9-D3E70B0E8471}"/>
              </a:ext>
            </a:extLst>
          </p:cNvPr>
          <p:cNvSpPr txBox="1"/>
          <p:nvPr/>
        </p:nvSpPr>
        <p:spPr>
          <a:xfrm>
            <a:off x="3817225" y="109481"/>
            <a:ext cx="38894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</a:rPr>
              <a:t>Material and Methods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85911F-44A6-4064-ABA2-5A946C479C52}"/>
              </a:ext>
            </a:extLst>
          </p:cNvPr>
          <p:cNvSpPr txBox="1"/>
          <p:nvPr/>
        </p:nvSpPr>
        <p:spPr>
          <a:xfrm>
            <a:off x="530431" y="1543793"/>
            <a:ext cx="29277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Host			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i="1" dirty="0"/>
              <a:t>Solanum tuberosum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i="1" dirty="0"/>
              <a:t>Brassica </a:t>
            </a:r>
            <a:r>
              <a:rPr lang="en-US" i="1" dirty="0" err="1"/>
              <a:t>juncea</a:t>
            </a:r>
            <a:endParaRPr lang="en-US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EE384A-B426-4D7D-A247-B7AEED4698BF}"/>
              </a:ext>
            </a:extLst>
          </p:cNvPr>
          <p:cNvSpPr txBox="1"/>
          <p:nvPr/>
        </p:nvSpPr>
        <p:spPr>
          <a:xfrm>
            <a:off x="3895106" y="1543793"/>
            <a:ext cx="17931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Pathogen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dirty="0"/>
              <a:t>Vd-653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dirty="0"/>
              <a:t>Vd-111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dirty="0"/>
              <a:t>Control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7946C3-7CD3-4D43-9879-730B7FD0EAB6}"/>
              </a:ext>
            </a:extLst>
          </p:cNvPr>
          <p:cNvSpPr txBox="1"/>
          <p:nvPr/>
        </p:nvSpPr>
        <p:spPr>
          <a:xfrm>
            <a:off x="477486" y="3093745"/>
            <a:ext cx="48475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Sample collection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RNA extraction and cDNA synthesis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Gene selection and primer design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err="1"/>
              <a:t>qRT</a:t>
            </a:r>
            <a:r>
              <a:rPr lang="en-US" dirty="0"/>
              <a:t>-PCR: 3 biological and technical replicates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Fold change calculation: delta </a:t>
            </a:r>
            <a:r>
              <a:rPr lang="en-US" dirty="0" err="1"/>
              <a:t>delta</a:t>
            </a:r>
            <a:r>
              <a:rPr lang="en-US" dirty="0"/>
              <a:t> Ct method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graphicFrame>
        <p:nvGraphicFramePr>
          <p:cNvPr id="7" name="Table 2">
            <a:extLst>
              <a:ext uri="{FF2B5EF4-FFF2-40B4-BE49-F238E27FC236}">
                <a16:creationId xmlns:a16="http://schemas.microsoft.com/office/drawing/2014/main" id="{E464A4DA-E686-4311-9001-C3C31E4F9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0947708"/>
              </p:ext>
            </p:extLst>
          </p:nvPr>
        </p:nvGraphicFramePr>
        <p:xfrm>
          <a:off x="5761947" y="887020"/>
          <a:ext cx="6230470" cy="3714204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581179">
                  <a:extLst>
                    <a:ext uri="{9D8B030D-6E8A-4147-A177-3AD203B41FA5}">
                      <a16:colId xmlns:a16="http://schemas.microsoft.com/office/drawing/2014/main" val="1251174505"/>
                    </a:ext>
                  </a:extLst>
                </a:gridCol>
                <a:gridCol w="911009">
                  <a:extLst>
                    <a:ext uri="{9D8B030D-6E8A-4147-A177-3AD203B41FA5}">
                      <a16:colId xmlns:a16="http://schemas.microsoft.com/office/drawing/2014/main" val="289304565"/>
                    </a:ext>
                  </a:extLst>
                </a:gridCol>
                <a:gridCol w="1389485">
                  <a:extLst>
                    <a:ext uri="{9D8B030D-6E8A-4147-A177-3AD203B41FA5}">
                      <a16:colId xmlns:a16="http://schemas.microsoft.com/office/drawing/2014/main" val="941820693"/>
                    </a:ext>
                  </a:extLst>
                </a:gridCol>
                <a:gridCol w="779975">
                  <a:extLst>
                    <a:ext uri="{9D8B030D-6E8A-4147-A177-3AD203B41FA5}">
                      <a16:colId xmlns:a16="http://schemas.microsoft.com/office/drawing/2014/main" val="537919764"/>
                    </a:ext>
                  </a:extLst>
                </a:gridCol>
                <a:gridCol w="1568822">
                  <a:extLst>
                    <a:ext uri="{9D8B030D-6E8A-4147-A177-3AD203B41FA5}">
                      <a16:colId xmlns:a16="http://schemas.microsoft.com/office/drawing/2014/main" val="3569518982"/>
                    </a:ext>
                  </a:extLst>
                </a:gridCol>
              </a:tblGrid>
              <a:tr h="303555">
                <a:tc>
                  <a:txBody>
                    <a:bodyPr/>
                    <a:lstStyle/>
                    <a:p>
                      <a:r>
                        <a:rPr lang="en-US" dirty="0"/>
                        <a:t>Host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Evaluated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Validated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8672805"/>
                  </a:ext>
                </a:extLst>
              </a:tr>
              <a:tr h="30355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Comparisons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Comparisons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365494"/>
                  </a:ext>
                </a:extLst>
              </a:tr>
              <a:tr h="531222">
                <a:tc>
                  <a:txBody>
                    <a:bodyPr/>
                    <a:lstStyle/>
                    <a:p>
                      <a:r>
                        <a:rPr lang="en-US" i="1" dirty="0"/>
                        <a:t>Solanum tuberosum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899152"/>
                  </a:ext>
                </a:extLst>
              </a:tr>
              <a:tr h="359035">
                <a:tc>
                  <a:txBody>
                    <a:bodyPr/>
                    <a:lstStyle/>
                    <a:p>
                      <a:r>
                        <a:rPr lang="en-US" i="1" dirty="0"/>
                        <a:t>Brassica </a:t>
                      </a:r>
                      <a:r>
                        <a:rPr lang="en-US" i="1" dirty="0" err="1"/>
                        <a:t>juncea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6839380"/>
                  </a:ext>
                </a:extLst>
              </a:tr>
              <a:tr h="531222">
                <a:tc>
                  <a:txBody>
                    <a:bodyPr/>
                    <a:lstStyle/>
                    <a:p>
                      <a:r>
                        <a:rPr lang="en-US" i="1" dirty="0"/>
                        <a:t>Mint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370873"/>
                  </a:ext>
                </a:extLst>
              </a:tr>
              <a:tr h="531222">
                <a:tc>
                  <a:txBody>
                    <a:bodyPr/>
                    <a:lstStyle/>
                    <a:p>
                      <a:r>
                        <a:rPr lang="en-US" i="1" dirty="0"/>
                        <a:t>Verticillium </a:t>
                      </a:r>
                      <a:r>
                        <a:rPr lang="en-US" i="1" dirty="0" err="1"/>
                        <a:t>dahliae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763320"/>
                  </a:ext>
                </a:extLst>
              </a:tr>
              <a:tr h="531222">
                <a:tc>
                  <a:txBody>
                    <a:bodyPr/>
                    <a:lstStyle/>
                    <a:p>
                      <a:r>
                        <a:rPr lang="en-US" i="0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9063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2052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73FF0D-D13F-41E0-BFA5-B7CD8E2216C6}"/>
              </a:ext>
            </a:extLst>
          </p:cNvPr>
          <p:cNvSpPr txBox="1"/>
          <p:nvPr/>
        </p:nvSpPr>
        <p:spPr>
          <a:xfrm>
            <a:off x="3216083" y="78392"/>
            <a:ext cx="5759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</a:rPr>
              <a:t>Genes with Inconsistent Results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625D05-572C-4E99-AA77-548427F8F608}"/>
              </a:ext>
            </a:extLst>
          </p:cNvPr>
          <p:cNvSpPr txBox="1"/>
          <p:nvPr/>
        </p:nvSpPr>
        <p:spPr>
          <a:xfrm rot="10800000" flipV="1">
            <a:off x="7590001" y="1421810"/>
            <a:ext cx="4100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</a:rPr>
              <a:t>Brassica genes with inconsistent amplification across treatments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6D9E6A-659B-4757-AFD5-5230CBD45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89" y="1375055"/>
            <a:ext cx="6853680" cy="54829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7A29DD-C42B-401B-8B7B-CB3521F616F1}"/>
              </a:ext>
            </a:extLst>
          </p:cNvPr>
          <p:cNvSpPr txBox="1"/>
          <p:nvPr/>
        </p:nvSpPr>
        <p:spPr>
          <a:xfrm>
            <a:off x="1877477" y="1052478"/>
            <a:ext cx="2677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</a:rPr>
              <a:t>Opposite results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1903EDD-9653-4818-B88C-9EE961746C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451817"/>
              </p:ext>
            </p:extLst>
          </p:nvPr>
        </p:nvGraphicFramePr>
        <p:xfrm>
          <a:off x="7088956" y="2142104"/>
          <a:ext cx="5103044" cy="197442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75761">
                  <a:extLst>
                    <a:ext uri="{9D8B030D-6E8A-4147-A177-3AD203B41FA5}">
                      <a16:colId xmlns:a16="http://schemas.microsoft.com/office/drawing/2014/main" val="2127753374"/>
                    </a:ext>
                  </a:extLst>
                </a:gridCol>
                <a:gridCol w="1275761">
                  <a:extLst>
                    <a:ext uri="{9D8B030D-6E8A-4147-A177-3AD203B41FA5}">
                      <a16:colId xmlns:a16="http://schemas.microsoft.com/office/drawing/2014/main" val="2086562268"/>
                    </a:ext>
                  </a:extLst>
                </a:gridCol>
                <a:gridCol w="1275761">
                  <a:extLst>
                    <a:ext uri="{9D8B030D-6E8A-4147-A177-3AD203B41FA5}">
                      <a16:colId xmlns:a16="http://schemas.microsoft.com/office/drawing/2014/main" val="2776420980"/>
                    </a:ext>
                  </a:extLst>
                </a:gridCol>
                <a:gridCol w="1275761">
                  <a:extLst>
                    <a:ext uri="{9D8B030D-6E8A-4147-A177-3AD203B41FA5}">
                      <a16:colId xmlns:a16="http://schemas.microsoft.com/office/drawing/2014/main" val="2800876481"/>
                    </a:ext>
                  </a:extLst>
                </a:gridCol>
              </a:tblGrid>
              <a:tr h="487053">
                <a:tc rowSpan="2"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/>
                        <a:t>Gene</a:t>
                      </a:r>
                      <a:endParaRPr lang="en-US" b="1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 Ct</a:t>
                      </a:r>
                      <a:endParaRPr lang="en-US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7358428"/>
                  </a:ext>
                </a:extLst>
              </a:tr>
              <a:tr h="49381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Vd-653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Vd-111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Control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0010"/>
                  </a:ext>
                </a:extLst>
              </a:tr>
              <a:tr h="4938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Bj-UVB31_ARATH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Verdan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29.8 (1 sample amplified)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lt"/>
                        <a:ea typeface="Verdan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30.62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Verdan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No amplification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lt"/>
                        <a:ea typeface="Verdan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0407205"/>
                  </a:ext>
                </a:extLst>
              </a:tr>
              <a:tr h="4997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Bj-Cluster-15354.125147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Verdan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No amplification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lt"/>
                        <a:ea typeface="Verdan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34.14 (1 sample amplified)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lt"/>
                        <a:ea typeface="Verdan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33.23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Verdana" panose="020B060403050404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47081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6849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73571D-3FCA-4CC3-A08C-9A6448354A17}"/>
              </a:ext>
            </a:extLst>
          </p:cNvPr>
          <p:cNvSpPr txBox="1"/>
          <p:nvPr/>
        </p:nvSpPr>
        <p:spPr>
          <a:xfrm>
            <a:off x="5374341" y="0"/>
            <a:ext cx="1931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</a:rPr>
              <a:t>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9FA718-FF18-4695-9851-4A294BCB3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799" y="1982246"/>
            <a:ext cx="5701201" cy="3628037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EABDAC5-DEA7-465B-AD7A-EEFC1C302175}"/>
              </a:ext>
            </a:extLst>
          </p:cNvPr>
          <p:cNvGrpSpPr/>
          <p:nvPr/>
        </p:nvGrpSpPr>
        <p:grpSpPr>
          <a:xfrm>
            <a:off x="89821" y="1420667"/>
            <a:ext cx="6400978" cy="4648150"/>
            <a:chOff x="81033" y="729727"/>
            <a:chExt cx="6239085" cy="454510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B73E84E-B486-4075-A124-3CB62DDAC2DF}"/>
                </a:ext>
              </a:extLst>
            </p:cNvPr>
            <p:cNvPicPr/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033" y="729727"/>
              <a:ext cx="6239085" cy="45451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4150B81-ECA3-4AD0-B510-29796C0DED4D}"/>
                </a:ext>
              </a:extLst>
            </p:cNvPr>
            <p:cNvSpPr/>
            <p:nvPr/>
          </p:nvSpPr>
          <p:spPr>
            <a:xfrm>
              <a:off x="1505000" y="3636086"/>
              <a:ext cx="840168" cy="806822"/>
            </a:xfrm>
            <a:prstGeom prst="rect">
              <a:avLst/>
            </a:prstGeom>
            <a:noFill/>
            <a:ln w="19050" cmpd="sng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B391EE7-B551-43FA-AEF5-CD599E6C09DC}"/>
                </a:ext>
              </a:extLst>
            </p:cNvPr>
            <p:cNvSpPr/>
            <p:nvPr/>
          </p:nvSpPr>
          <p:spPr>
            <a:xfrm>
              <a:off x="1032734" y="3636086"/>
              <a:ext cx="150608" cy="806821"/>
            </a:xfrm>
            <a:prstGeom prst="rect">
              <a:avLst/>
            </a:prstGeom>
            <a:noFill/>
            <a:ln w="19050" cmpd="sng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4045CCA-F28A-479D-9D28-20FC19738B87}"/>
              </a:ext>
            </a:extLst>
          </p:cNvPr>
          <p:cNvSpPr txBox="1"/>
          <p:nvPr/>
        </p:nvSpPr>
        <p:spPr>
          <a:xfrm>
            <a:off x="6938684" y="1674469"/>
            <a:ext cx="53160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Correlation between </a:t>
            </a:r>
            <a:r>
              <a:rPr lang="en-US" sz="1400" b="1" dirty="0" err="1">
                <a:latin typeface="Verdana" panose="020B0604030504040204" pitchFamily="34" charset="0"/>
                <a:ea typeface="Verdana" panose="020B0604030504040204" pitchFamily="34" charset="0"/>
              </a:rPr>
              <a:t>qRT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-PCR and RNA-Seq results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10F7C1-A878-4E6C-9AC2-C44FA448EA90}"/>
              </a:ext>
            </a:extLst>
          </p:cNvPr>
          <p:cNvSpPr txBox="1"/>
          <p:nvPr/>
        </p:nvSpPr>
        <p:spPr>
          <a:xfrm>
            <a:off x="1824316" y="1112889"/>
            <a:ext cx="27700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Gene expression changes</a:t>
            </a:r>
          </a:p>
        </p:txBody>
      </p:sp>
    </p:spTree>
    <p:extLst>
      <p:ext uri="{BB962C8B-B14F-4D97-AF65-F5344CB8AC3E}">
        <p14:creationId xmlns:p14="http://schemas.microsoft.com/office/powerpoint/2010/main" val="289381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9A008B-ED95-4218-8ECF-E34B694A8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108" y="949267"/>
            <a:ext cx="4427842" cy="58039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06A3AE-7324-4F8F-9518-E2812BB0531A}"/>
              </a:ext>
            </a:extLst>
          </p:cNvPr>
          <p:cNvSpPr txBox="1"/>
          <p:nvPr/>
        </p:nvSpPr>
        <p:spPr>
          <a:xfrm>
            <a:off x="2247901" y="0"/>
            <a:ext cx="62523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Brassica gene (</a:t>
            </a:r>
            <a:r>
              <a:rPr lang="en-US" sz="2000" b="1" i="1" dirty="0"/>
              <a:t>UAB31_ARATH</a:t>
            </a:r>
            <a:r>
              <a:rPr lang="en-US" sz="2000" b="1" dirty="0"/>
              <a:t>) with no amplification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5EB355-CFDE-454C-BBBB-EBE4C7011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7593" y="1267740"/>
            <a:ext cx="1688431" cy="29067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79946D-B7CD-431B-9CF3-5DD9A2ADDC38}"/>
              </a:ext>
            </a:extLst>
          </p:cNvPr>
          <p:cNvSpPr txBox="1"/>
          <p:nvPr/>
        </p:nvSpPr>
        <p:spPr>
          <a:xfrm>
            <a:off x="3676650" y="485775"/>
            <a:ext cx="194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qPCR Result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258816-0172-4268-8E46-442E5839E339}"/>
              </a:ext>
            </a:extLst>
          </p:cNvPr>
          <p:cNvSpPr txBox="1"/>
          <p:nvPr/>
        </p:nvSpPr>
        <p:spPr>
          <a:xfrm>
            <a:off x="7735033" y="898408"/>
            <a:ext cx="3053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RNA seq results (raw count)</a:t>
            </a:r>
          </a:p>
        </p:txBody>
      </p:sp>
    </p:spTree>
    <p:extLst>
      <p:ext uri="{BB962C8B-B14F-4D97-AF65-F5344CB8AC3E}">
        <p14:creationId xmlns:p14="http://schemas.microsoft.com/office/powerpoint/2010/main" val="2026597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314</TotalTime>
  <Words>153</Words>
  <Application>Microsoft Office PowerPoint</Application>
  <PresentationFormat>Widescreen</PresentationFormat>
  <Paragraphs>74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 C Upadhaya, Sudha</dc:creator>
  <cp:lastModifiedBy>G C Upadhaya, Sudha</cp:lastModifiedBy>
  <cp:revision>22</cp:revision>
  <dcterms:created xsi:type="dcterms:W3CDTF">2020-12-15T01:01:36Z</dcterms:created>
  <dcterms:modified xsi:type="dcterms:W3CDTF">2021-01-25T02:29:18Z</dcterms:modified>
</cp:coreProperties>
</file>

<file path=docProps/thumbnail.jpeg>
</file>